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1" r:id="rId5"/>
    <p:sldId id="258" r:id="rId6"/>
    <p:sldId id="260" r:id="rId7"/>
    <p:sldId id="262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7"/>
    <p:restoredTop sz="92126"/>
  </p:normalViewPr>
  <p:slideViewPr>
    <p:cSldViewPr snapToGrid="0" snapToObjects="1">
      <p:cViewPr varScale="1">
        <p:scale>
          <a:sx n="93" d="100"/>
          <a:sy n="93" d="100"/>
        </p:scale>
        <p:origin x="2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A6E5-242C-634E-91A5-BEFC4525FBAF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3423D-CD16-234A-AF31-B1B6AEC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www.futuremarketinsights.com</a:t>
            </a:r>
            <a:r>
              <a:rPr lang="en-US" dirty="0"/>
              <a:t>/reports/wearable-medical-devices-market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3423D-CD16-234A-AF31-B1B6AECF0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3423D-CD16-234A-AF31-B1B6AECF0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E22C-EEF3-5646-AC2B-53793FBE7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95468-DD4B-F04E-B187-C6508836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F557-C74C-3D42-AED7-3B789D53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F50E-630B-614B-B6DA-73D94FA0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0C5D-B828-BC48-90C1-EE9A0A02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CB9F-EFD4-244B-90F5-7586B78A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326F0-5250-7041-9D87-90D553729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3FD-563C-3941-9819-958961F8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5894C-FC16-8240-83D0-0B9479F3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E77E-9BCD-C34D-B50B-A7421D7B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892A4-8F0A-0342-8147-952E3E9DD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8B6E1-4374-EF47-9336-4BA946DB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76BF8-D661-C342-911A-3162AC56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6198-9049-F547-8007-E224A8E6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A209-3611-B646-BC6C-7C9A8169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348A-DEC7-C645-A2BF-7ECD03D5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4DF0-D7F0-9A4C-8B65-05D9D726D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61F47-2014-D54F-A400-8B6CEF6C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95E24-46E4-0A4A-BCE1-29DA429B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9C082-DD3C-BE48-94A3-6106FE43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1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D4A8-DFB2-0E44-A90C-6DC9D4D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0CED9-A981-CE41-A9D9-02D27C37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3B1E-0926-D94B-A219-EEB28A09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678B-580A-D74D-A9EE-795EF116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44AF-89E3-CE43-8D6E-511EFB0A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5067-44A3-3C4E-B4AF-16CE2E89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43E3-4AB0-A444-B4D7-B9F4CF5B9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DE1E-7D3F-4540-806A-813E56FF6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26F19-1AE1-0447-91DF-2180BFB3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13685-F8A2-2743-AB83-1855BC6A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ED5B-E4A7-5149-AFB3-F477E5ED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DD47-2CB7-D44D-B254-759BE1CF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C1624-CDC7-C745-BBF5-17B25A53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B8808-7F09-9140-9447-C8F3AF92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CE706-BC38-824E-888D-2FD1D520F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5A29D-A282-344C-8CC2-216EA42CF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39177-989A-CD4E-AF12-A373D3BE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A3951-F1C0-3545-A31B-5CB88C79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7D4E5-7CBC-7C46-BEF6-FB155690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A490-5F28-1B4F-A8EA-686B0522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760FB-3859-9D45-B541-5584FCD4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8272-B879-4041-9772-AC088AB8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95B34-DF6F-B140-B7B3-F2A8F433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20146-243A-5C49-B5C5-3D61CE4A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16902-CAB2-A848-864F-B20051B0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688F-3E58-6941-B40D-9EC8D241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1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F58A-FB3B-6746-8564-DC816906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E0A2-BBDA-364F-912A-0DD68195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12524-6CA3-1640-8684-6DB248294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A28F-D6D2-C940-A321-95FD4265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088F7-A44E-F540-9A07-57FCEA49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8EB0-67CF-8F47-8DA3-35D98C72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55ED-11B3-B547-A683-1262271E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1B04F-01AF-AD44-AA03-4317A4E98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A6F6-9CA8-1B45-8D8A-A078765B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A1365-2FD2-B146-A710-E6CA07FA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AD987-0E87-B841-8510-BC3F9CEF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BC40D-A8AB-224A-82F5-99CF9D0A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2890F-10EA-2248-A61A-CCF75946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7DBCA-1911-CC4F-B0FF-F632D35A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5318-67D3-C54E-A0D5-EB7D33C43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4FBF-9FD2-B644-931B-9EFFE08C9573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C33A-8FF7-AD49-B603-C961AA2BD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59F8-5B8D-1241-8470-C3CC3C6F3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C035-DBF2-DA49-BC6D-96572895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25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484E61-E163-D04C-B23C-6EF7CAFBD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5211"/>
            <a:ext cx="9144000" cy="296012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Panel Presentation: </a:t>
            </a:r>
            <a:r>
              <a:rPr lang="en-US" dirty="0"/>
              <a:t>Design of Biomedical Instrumentation Course</a:t>
            </a:r>
            <a:endParaRPr lang="he-IL" dirty="0"/>
          </a:p>
          <a:p>
            <a:r>
              <a:rPr lang="en-US" dirty="0"/>
              <a:t>Tomer Klein</a:t>
            </a:r>
            <a:br>
              <a:rPr lang="en-US" dirty="0"/>
            </a:br>
            <a:r>
              <a:rPr lang="en-US" dirty="0" err="1"/>
              <a:t>Iftach</a:t>
            </a:r>
            <a:r>
              <a:rPr lang="en-US" dirty="0"/>
              <a:t> </a:t>
            </a:r>
            <a:r>
              <a:rPr lang="en-US" dirty="0" err="1"/>
              <a:t>Shlomy</a:t>
            </a:r>
            <a:br>
              <a:rPr lang="en-US" dirty="0"/>
            </a:br>
            <a:r>
              <a:rPr lang="en-US" dirty="0"/>
              <a:t>Doron Levin</a:t>
            </a:r>
          </a:p>
          <a:p>
            <a:endParaRPr lang="en-US" dirty="0"/>
          </a:p>
          <a:p>
            <a:r>
              <a:rPr lang="en-US" dirty="0"/>
              <a:t>July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CC757-A1A3-5944-9C40-E13CCF8F8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459" y="555848"/>
            <a:ext cx="7853082" cy="29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52B4-3477-664F-9C07-05CE34D2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Patents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We have performed a wide survey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Many similar technologies, but nothing identical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Further analysis is required for identifying patenting strategy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Regulation?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First step – not required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Will aim for 510(K) during step 2 of the business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4BADB-A831-BF43-A99E-E3AA9820C8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A895E8-C551-9D42-AA22-5570BD25D1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7F4E7D-FC9F-9A49-A40F-2F04D8497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6618"/>
            <a:ext cx="6142133" cy="4821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8D8285-ABC7-8644-99BE-E06183120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46" y="1668813"/>
            <a:ext cx="6072454" cy="51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9537218-271B-A947-93CB-394FBE13E7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69" y="1801701"/>
            <a:ext cx="3640388" cy="4930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2C196-3FC4-DE46-B050-3F3D799DE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FA558DA-DCD3-7F47-A7FC-5316B07D2F9F}"/>
              </a:ext>
            </a:extLst>
          </p:cNvPr>
          <p:cNvGrpSpPr/>
          <p:nvPr/>
        </p:nvGrpSpPr>
        <p:grpSpPr>
          <a:xfrm>
            <a:off x="991460" y="1659370"/>
            <a:ext cx="3823854" cy="4701609"/>
            <a:chOff x="1750146" y="1659370"/>
            <a:chExt cx="3823854" cy="47016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5BB88A-4406-DD44-BCC2-D21CF2FFCC4A}"/>
                </a:ext>
              </a:extLst>
            </p:cNvPr>
            <p:cNvSpPr/>
            <p:nvPr/>
          </p:nvSpPr>
          <p:spPr>
            <a:xfrm>
              <a:off x="1750146" y="2537125"/>
              <a:ext cx="3823854" cy="38238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5025A-C183-0B42-9D07-E50FE85B5E0A}"/>
                </a:ext>
              </a:extLst>
            </p:cNvPr>
            <p:cNvSpPr txBox="1"/>
            <p:nvPr/>
          </p:nvSpPr>
          <p:spPr>
            <a:xfrm>
              <a:off x="2101710" y="1659370"/>
              <a:ext cx="31207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/>
                <a:t>Recreational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2AACAB-8D70-084A-9B53-E35F73ED8A31}"/>
                </a:ext>
              </a:extLst>
            </p:cNvPr>
            <p:cNvSpPr txBox="1"/>
            <p:nvPr/>
          </p:nvSpPr>
          <p:spPr>
            <a:xfrm>
              <a:off x="2249563" y="3200951"/>
              <a:ext cx="1302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VO</a:t>
              </a:r>
              <a:r>
                <a:rPr lang="en-US" sz="2400" b="1" baseline="-25000" dirty="0"/>
                <a:t>2</a:t>
              </a:r>
              <a:r>
                <a:rPr lang="en-US" sz="2400" b="1" dirty="0"/>
                <a:t> Max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3D346E-EBE2-F749-80CE-674F0C4D0F18}"/>
                </a:ext>
              </a:extLst>
            </p:cNvPr>
            <p:cNvSpPr txBox="1"/>
            <p:nvPr/>
          </p:nvSpPr>
          <p:spPr>
            <a:xfrm>
              <a:off x="2990878" y="2783258"/>
              <a:ext cx="176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Realtime HR</a:t>
              </a:r>
              <a:endParaRPr lang="en-US" sz="2400" b="1" baseline="-25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57118F-A901-B34A-9017-9CE18A4DC244}"/>
                </a:ext>
              </a:extLst>
            </p:cNvPr>
            <p:cNvSpPr txBox="1"/>
            <p:nvPr/>
          </p:nvSpPr>
          <p:spPr>
            <a:xfrm>
              <a:off x="3586725" y="3618644"/>
              <a:ext cx="1678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R-R Interval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5A3CFB-4440-5849-ACD3-C104FFCFCCF6}"/>
                </a:ext>
              </a:extLst>
            </p:cNvPr>
            <p:cNvSpPr txBox="1"/>
            <p:nvPr/>
          </p:nvSpPr>
          <p:spPr>
            <a:xfrm>
              <a:off x="2378029" y="4036337"/>
              <a:ext cx="2094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Blood Pressure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404A7E-9144-C243-BA44-73C07F4780A1}"/>
                </a:ext>
              </a:extLst>
            </p:cNvPr>
            <p:cNvSpPr txBox="1"/>
            <p:nvPr/>
          </p:nvSpPr>
          <p:spPr>
            <a:xfrm>
              <a:off x="1911882" y="4454030"/>
              <a:ext cx="2223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Blood Profusion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184C8-AFA2-C945-B511-3E405F7BDE43}"/>
                </a:ext>
              </a:extLst>
            </p:cNvPr>
            <p:cNvSpPr txBox="1"/>
            <p:nvPr/>
          </p:nvSpPr>
          <p:spPr>
            <a:xfrm>
              <a:off x="3141554" y="5707111"/>
              <a:ext cx="1080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more…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FEA65-F8C5-DF48-BFCD-D26C6FC8EF65}"/>
                </a:ext>
              </a:extLst>
            </p:cNvPr>
            <p:cNvSpPr txBox="1"/>
            <p:nvPr/>
          </p:nvSpPr>
          <p:spPr>
            <a:xfrm>
              <a:off x="3189155" y="5289416"/>
              <a:ext cx="945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Stress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6BF18F-40ED-A147-8884-BB8863788AA5}"/>
                </a:ext>
              </a:extLst>
            </p:cNvPr>
            <p:cNvSpPr txBox="1"/>
            <p:nvPr/>
          </p:nvSpPr>
          <p:spPr>
            <a:xfrm>
              <a:off x="2646553" y="4871723"/>
              <a:ext cx="2449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Lactate Threshold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AAC962-6DF8-8E41-89A5-CABBFC6A052A}"/>
              </a:ext>
            </a:extLst>
          </p:cNvPr>
          <p:cNvGrpSpPr/>
          <p:nvPr/>
        </p:nvGrpSpPr>
        <p:grpSpPr>
          <a:xfrm>
            <a:off x="7424426" y="1659369"/>
            <a:ext cx="3823854" cy="4701610"/>
            <a:chOff x="6262255" y="1659369"/>
            <a:chExt cx="3823854" cy="47016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5C5113-DA9F-ED4D-B430-396DAD604044}"/>
                </a:ext>
              </a:extLst>
            </p:cNvPr>
            <p:cNvSpPr/>
            <p:nvPr/>
          </p:nvSpPr>
          <p:spPr>
            <a:xfrm>
              <a:off x="6262255" y="2537125"/>
              <a:ext cx="3823854" cy="38238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8BEE1-D65F-1240-986E-5E3A07E10411}"/>
                </a:ext>
              </a:extLst>
            </p:cNvPr>
            <p:cNvSpPr txBox="1"/>
            <p:nvPr/>
          </p:nvSpPr>
          <p:spPr>
            <a:xfrm>
              <a:off x="7148165" y="1659369"/>
              <a:ext cx="20520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/>
                <a:t>Medical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1943C7-215F-7045-9E1A-D9F0A4026C27}"/>
                </a:ext>
              </a:extLst>
            </p:cNvPr>
            <p:cNvSpPr txBox="1"/>
            <p:nvPr/>
          </p:nvSpPr>
          <p:spPr>
            <a:xfrm>
              <a:off x="7921548" y="4040196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?</a:t>
              </a:r>
            </a:p>
          </p:txBody>
        </p:sp>
      </p:grp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2DCAE26-B3BD-674D-8E3A-91F67AA4BF5A}"/>
              </a:ext>
            </a:extLst>
          </p:cNvPr>
          <p:cNvSpPr/>
          <p:nvPr/>
        </p:nvSpPr>
        <p:spPr>
          <a:xfrm>
            <a:off x="4322618" y="3652415"/>
            <a:ext cx="3546764" cy="1593273"/>
          </a:xfrm>
          <a:prstGeom prst="rightArrow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CAN WE TRUST THEM?</a:t>
            </a:r>
          </a:p>
        </p:txBody>
      </p:sp>
    </p:spTree>
    <p:extLst>
      <p:ext uri="{BB962C8B-B14F-4D97-AF65-F5344CB8AC3E}">
        <p14:creationId xmlns:p14="http://schemas.microsoft.com/office/powerpoint/2010/main" val="26975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B1AF9A-9AF2-D74A-886F-AEF77AB0E5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866" y="1172710"/>
            <a:ext cx="2278628" cy="2278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34A4E-27F3-E14E-8EF9-814E39DBDE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279" y="4336376"/>
            <a:ext cx="4362203" cy="2507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54BF-1CA1-F148-8D03-D71508F74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76"/>
            <a:ext cx="3894282" cy="252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81249-E8D6-E946-BD02-BCBD7B445C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832ACF-29C7-6748-AA62-37C0713B5FEB}"/>
              </a:ext>
            </a:extLst>
          </p:cNvPr>
          <p:cNvSpPr txBox="1"/>
          <p:nvPr/>
        </p:nvSpPr>
        <p:spPr>
          <a:xfrm>
            <a:off x="452789" y="2103358"/>
            <a:ext cx="2988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Today</a:t>
            </a:r>
          </a:p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PPG: well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established tech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4785B0-3B87-434B-A118-A25891323F50}"/>
              </a:ext>
            </a:extLst>
          </p:cNvPr>
          <p:cNvSpPr txBox="1"/>
          <p:nvPr/>
        </p:nvSpPr>
        <p:spPr>
          <a:xfrm>
            <a:off x="4557815" y="2103358"/>
            <a:ext cx="2514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Problem</a:t>
            </a:r>
          </a:p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measurement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reliability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5CD73-2742-B64E-8756-AFD8275B2A12}"/>
              </a:ext>
            </a:extLst>
          </p:cNvPr>
          <p:cNvSpPr txBox="1"/>
          <p:nvPr/>
        </p:nvSpPr>
        <p:spPr>
          <a:xfrm>
            <a:off x="7316926" y="2103358"/>
            <a:ext cx="451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Our Solution</a:t>
            </a:r>
          </a:p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multi-wavelength PPG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proprietary signal analysis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C0BCE4-4B7F-114F-A8E4-04EF37BDE3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66" y="4188887"/>
            <a:ext cx="3302000" cy="2628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AA7736-93DE-8E43-88D1-751EC539BF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16" y="3659983"/>
            <a:ext cx="2835299" cy="3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ACF475D-2952-5B48-8547-B95A3656C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320" y="0"/>
            <a:ext cx="8841680" cy="6909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E784-D76B-4149-A961-DAFFC9113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Global wearable medical devices market: ~20B$ (2016)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CAGR: 7-9%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Main players in the US: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sz="4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Main competition: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805E4-BF41-CF4C-B980-B2FDA13910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D375C-3445-9541-BA18-4C0B178348E5}"/>
              </a:ext>
            </a:extLst>
          </p:cNvPr>
          <p:cNvGrpSpPr/>
          <p:nvPr/>
        </p:nvGrpSpPr>
        <p:grpSpPr>
          <a:xfrm>
            <a:off x="1090542" y="3344408"/>
            <a:ext cx="10361524" cy="965800"/>
            <a:chOff x="1090542" y="3344408"/>
            <a:chExt cx="10361524" cy="965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F5257D-BECB-3940-AA7E-A039EC0B6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4359" y="3652791"/>
              <a:ext cx="2055926" cy="5139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38D985-CA95-734F-AF07-02C35D8CC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542" y="3608844"/>
              <a:ext cx="2007436" cy="54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29C550-9AE7-454E-AA83-5EC0E9189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581" y="3487445"/>
              <a:ext cx="2047906" cy="66044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A449D6-7DE9-A747-830D-D18B1759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42" y="3698489"/>
              <a:ext cx="2731346" cy="540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D9F6DA-4534-D94C-9060-4B3F0155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6266" y="3344408"/>
              <a:ext cx="965800" cy="965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B7DF3A-67EC-F741-B908-0C3417954313}"/>
              </a:ext>
            </a:extLst>
          </p:cNvPr>
          <p:cNvGrpSpPr/>
          <p:nvPr/>
        </p:nvGrpSpPr>
        <p:grpSpPr>
          <a:xfrm>
            <a:off x="3343395" y="4891493"/>
            <a:ext cx="5380287" cy="1224294"/>
            <a:chOff x="3343395" y="4891493"/>
            <a:chExt cx="5380287" cy="122429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63EE56-372D-3746-904F-8400DFC4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3395" y="4891493"/>
              <a:ext cx="2671186" cy="12242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A9E03D-A9F9-6145-A099-F25BB585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335241"/>
              <a:ext cx="2627682" cy="705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4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1F6E18-5394-4D42-80C5-A34DE3EDB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63F930-A0A7-024A-9121-468D39EC42A1}"/>
              </a:ext>
            </a:extLst>
          </p:cNvPr>
          <p:cNvSpPr/>
          <p:nvPr/>
        </p:nvSpPr>
        <p:spPr>
          <a:xfrm>
            <a:off x="2880922" y="5879814"/>
            <a:ext cx="643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/>
              <a:t>Product-Market fit </a:t>
            </a:r>
            <a:r>
              <a:rPr lang="en-US" sz="4800" b="1" dirty="0">
                <a:solidFill>
                  <a:srgbClr val="C00000"/>
                </a:solidFill>
              </a:rPr>
              <a:t>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512CA-C75D-CA40-8751-0A79052C504B}"/>
                  </a:ext>
                </a:extLst>
              </p:cNvPr>
              <p:cNvSpPr txBox="1"/>
              <p:nvPr/>
            </p:nvSpPr>
            <p:spPr>
              <a:xfrm>
                <a:off x="-156811" y="1583405"/>
                <a:ext cx="5141187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/>
                  <a:t>1</a:t>
                </a:r>
              </a:p>
              <a:p>
                <a:pPr algn="ctr"/>
                <a:r>
                  <a:rPr lang="en-US" sz="3200" b="1" dirty="0">
                    <a:solidFill>
                      <a:schemeClr val="bg1">
                        <a:lumMod val="50000"/>
                      </a:schemeClr>
                    </a:solidFill>
                  </a:rPr>
                  <a:t>The race is on</a:t>
                </a:r>
              </a:p>
              <a:p>
                <a:pPr algn="ctr"/>
                <a:r>
                  <a:rPr lang="en-US" sz="3200" b="1" dirty="0">
                    <a:solidFill>
                      <a:schemeClr val="bg1">
                        <a:lumMod val="50000"/>
                      </a:schemeClr>
                    </a:solidFill>
                  </a:rPr>
                  <a:t>who will have the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32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512CA-C75D-CA40-8751-0A79052C5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811" y="1583405"/>
                <a:ext cx="5141187" cy="2092881"/>
              </a:xfrm>
              <a:prstGeom prst="rect">
                <a:avLst/>
              </a:prstGeom>
              <a:blipFill>
                <a:blip r:embed="rId3"/>
                <a:stretch>
                  <a:fillRect t="-9697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679C9CD-7EB8-6A43-9E78-9F905E9195B3}"/>
              </a:ext>
            </a:extLst>
          </p:cNvPr>
          <p:cNvSpPr txBox="1"/>
          <p:nvPr/>
        </p:nvSpPr>
        <p:spPr>
          <a:xfrm>
            <a:off x="4367117" y="1583405"/>
            <a:ext cx="38086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2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Window into the medical world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155-1CE4-5A4F-8E18-155F4278BA0F}"/>
              </a:ext>
            </a:extLst>
          </p:cNvPr>
          <p:cNvSpPr txBox="1"/>
          <p:nvPr/>
        </p:nvSpPr>
        <p:spPr>
          <a:xfrm>
            <a:off x="8373035" y="1583405"/>
            <a:ext cx="32977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3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Early adopters era is over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3CE43-F9EE-244B-9E8C-4B1EFBC5C3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2" y="3935731"/>
            <a:ext cx="4365120" cy="1684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8CDDE-AB28-6E49-85B3-9BACB4DA1F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133" y="4175458"/>
            <a:ext cx="5269009" cy="1742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4D20B1-08C4-C64B-A137-92471F4CBB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386" y="3637696"/>
            <a:ext cx="5032155" cy="13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D5FBC-289F-B348-8E79-C744488C61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F8FDE-5BF2-1340-9415-D4E4BA3F0717}"/>
              </a:ext>
            </a:extLst>
          </p:cNvPr>
          <p:cNvSpPr txBox="1"/>
          <p:nvPr/>
        </p:nvSpPr>
        <p:spPr>
          <a:xfrm>
            <a:off x="676835" y="1725387"/>
            <a:ext cx="34737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Step 1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Penetration via recreational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(partnership,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avoid regulation,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maturate tech)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F8531-362C-874E-B5B8-8B17B973EC9D}"/>
              </a:ext>
            </a:extLst>
          </p:cNvPr>
          <p:cNvSpPr txBox="1"/>
          <p:nvPr/>
        </p:nvSpPr>
        <p:spPr>
          <a:xfrm>
            <a:off x="4371336" y="1725386"/>
            <a:ext cx="3473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Step </a:t>
            </a:r>
            <a:r>
              <a:rPr lang="he-IL" sz="6600" b="1" dirty="0"/>
              <a:t>2</a:t>
            </a:r>
            <a:endParaRPr lang="en-US" sz="6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4E30A-7A90-E54E-9BAE-932F9C7A8940}"/>
              </a:ext>
            </a:extLst>
          </p:cNvPr>
          <p:cNvSpPr txBox="1"/>
          <p:nvPr/>
        </p:nvSpPr>
        <p:spPr>
          <a:xfrm>
            <a:off x="8065837" y="1725386"/>
            <a:ext cx="3518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Step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0D0EA-9B35-694A-9342-2AA5EE9AF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29" y="5053557"/>
            <a:ext cx="1568565" cy="1568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4333ED-87B4-1846-B7A0-D9EF99335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211" y="5286536"/>
            <a:ext cx="1651000" cy="149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285F7A-DEC8-3744-A7F0-2D638002C8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800" y="5484532"/>
            <a:ext cx="1102608" cy="110260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F1FB32-BBE0-5847-BED5-5DF94D33D33A}"/>
              </a:ext>
            </a:extLst>
          </p:cNvPr>
          <p:cNvSpPr/>
          <p:nvPr/>
        </p:nvSpPr>
        <p:spPr>
          <a:xfrm>
            <a:off x="4663387" y="3404860"/>
            <a:ext cx="2889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Isolate relative advantage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CB24C9-708E-6243-BFA9-439CE40F06DA}"/>
              </a:ext>
            </a:extLst>
          </p:cNvPr>
          <p:cNvSpPr/>
          <p:nvPr/>
        </p:nvSpPr>
        <p:spPr>
          <a:xfrm>
            <a:off x="8161144" y="3158639"/>
            <a:ext cx="3327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Establishment in the </a:t>
            </a:r>
            <a:r>
              <a:rPr lang="en-US" sz="3200" b="1" dirty="0">
                <a:solidFill>
                  <a:srgbClr val="C00000"/>
                </a:solidFill>
              </a:rPr>
              <a:t>medical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12210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70DE52C-58E2-F640-8C60-74F2211A9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619" y="3422155"/>
            <a:ext cx="8106528" cy="2750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15635-0551-AF41-8589-F238A98D45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BE04C-8246-9345-BA45-3E85856C05DE}"/>
              </a:ext>
            </a:extLst>
          </p:cNvPr>
          <p:cNvSpPr txBox="1"/>
          <p:nvPr/>
        </p:nvSpPr>
        <p:spPr>
          <a:xfrm>
            <a:off x="-526444" y="2246022"/>
            <a:ext cx="3836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Tech.</a:t>
            </a:r>
            <a:br>
              <a:rPr lang="en-US" sz="4000" b="1" dirty="0"/>
            </a:br>
            <a:r>
              <a:rPr lang="en-US" sz="4000" b="1" dirty="0"/>
              <a:t>de-risking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prototype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algorithms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B1197-E2D6-FB49-92B9-60109BF5191B}"/>
              </a:ext>
            </a:extLst>
          </p:cNvPr>
          <p:cNvSpPr txBox="1"/>
          <p:nvPr/>
        </p:nvSpPr>
        <p:spPr>
          <a:xfrm>
            <a:off x="3046377" y="2246022"/>
            <a:ext cx="2717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Gain experience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stack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26DDE-8B55-BF4B-9555-9EC9BABA55E9}"/>
              </a:ext>
            </a:extLst>
          </p:cNvPr>
          <p:cNvSpPr txBox="1"/>
          <p:nvPr/>
        </p:nvSpPr>
        <p:spPr>
          <a:xfrm>
            <a:off x="5499459" y="2246022"/>
            <a:ext cx="31555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Legal</a:t>
            </a:r>
            <a:endParaRPr lang="en-US" sz="6600" b="1" dirty="0"/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patenting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regulation first steps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8CF63-4356-E44D-A9DB-AFCCF680B1FE}"/>
              </a:ext>
            </a:extLst>
          </p:cNvPr>
          <p:cNvSpPr txBox="1"/>
          <p:nvPr/>
        </p:nvSpPr>
        <p:spPr>
          <a:xfrm>
            <a:off x="8390965" y="2246022"/>
            <a:ext cx="3801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Business pilot</a:t>
            </a:r>
            <a:endParaRPr lang="en-US" sz="6600" b="1" dirty="0"/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identifying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partner 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business development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CE5B6-A91D-6547-A943-D262050F21CE}"/>
              </a:ext>
            </a:extLst>
          </p:cNvPr>
          <p:cNvSpPr/>
          <p:nvPr/>
        </p:nvSpPr>
        <p:spPr>
          <a:xfrm>
            <a:off x="2876499" y="5775303"/>
            <a:ext cx="612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Business Plan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03799-57EA-C842-B517-092E25ECB187}"/>
              </a:ext>
            </a:extLst>
          </p:cNvPr>
          <p:cNvSpPr/>
          <p:nvPr/>
        </p:nvSpPr>
        <p:spPr>
          <a:xfrm>
            <a:off x="694042" y="1550597"/>
            <a:ext cx="436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500K$ and 6 months for: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2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A7EFC-F3F6-3646-8C9F-C798FD24E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0" cy="14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9E6665-4136-7A4C-9A9C-A85876830D42}"/>
              </a:ext>
            </a:extLst>
          </p:cNvPr>
          <p:cNvSpPr txBox="1"/>
          <p:nvPr/>
        </p:nvSpPr>
        <p:spPr>
          <a:xfrm>
            <a:off x="8360483" y="3953123"/>
            <a:ext cx="3393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Doron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Talpiot graduate, ITU, Biomedical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CC76BB-763C-2243-9623-EC4B60E5EDDC}"/>
              </a:ext>
            </a:extLst>
          </p:cNvPr>
          <p:cNvSpPr txBox="1"/>
          <p:nvPr/>
        </p:nvSpPr>
        <p:spPr>
          <a:xfrm>
            <a:off x="904417" y="3953123"/>
            <a:ext cx="2618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Tomer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Materials engineer, Intel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14EC2-BEF2-E941-A1E9-95E7B036DA12}"/>
              </a:ext>
            </a:extLst>
          </p:cNvPr>
          <p:cNvSpPr txBox="1"/>
          <p:nvPr/>
        </p:nvSpPr>
        <p:spPr>
          <a:xfrm>
            <a:off x="4076366" y="3953123"/>
            <a:ext cx="423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Iftach</a:t>
            </a:r>
            <a:endParaRPr lang="en-US" sz="3200" b="1" dirty="0"/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Talpiot graduate, IAF, Biomedical engineer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E5F0D-7659-FD47-827F-1E663C00FEC5}"/>
              </a:ext>
            </a:extLst>
          </p:cNvPr>
          <p:cNvSpPr/>
          <p:nvPr/>
        </p:nvSpPr>
        <p:spPr>
          <a:xfrm>
            <a:off x="8966067" y="5523798"/>
            <a:ext cx="2182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Electro-optics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ABF78-5648-274D-BE06-05B745BF8A61}"/>
              </a:ext>
            </a:extLst>
          </p:cNvPr>
          <p:cNvSpPr/>
          <p:nvPr/>
        </p:nvSpPr>
        <p:spPr>
          <a:xfrm>
            <a:off x="663909" y="5523798"/>
            <a:ext cx="309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Process engineering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5E4296-B32A-3647-9A7F-180BA7A7D8FF}"/>
              </a:ext>
            </a:extLst>
          </p:cNvPr>
          <p:cNvSpPr/>
          <p:nvPr/>
        </p:nvSpPr>
        <p:spPr>
          <a:xfrm>
            <a:off x="3992283" y="5523798"/>
            <a:ext cx="439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Large scale project managing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97B7F-7814-8344-A18C-3384A7AC39C0}"/>
              </a:ext>
            </a:extLst>
          </p:cNvPr>
          <p:cNvSpPr/>
          <p:nvPr/>
        </p:nvSpPr>
        <p:spPr>
          <a:xfrm>
            <a:off x="1764365" y="6047018"/>
            <a:ext cx="8854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Over a decade of long distance running and wearable usage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B2D860B-CADA-B642-9221-C0855235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38" y="1613123"/>
            <a:ext cx="2365708" cy="23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CB40B1E-6DD6-7047-8DE7-E9AF7A7B12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620" y="1613123"/>
            <a:ext cx="2365708" cy="23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60326C-736D-4940-A36E-46FE1E6365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537" y="1632756"/>
            <a:ext cx="236570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244</Words>
  <Application>Microsoft Macintosh PowerPoint</Application>
  <PresentationFormat>Widescreen</PresentationFormat>
  <Paragraphs>75</Paragraphs>
  <Slides>10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Doron L</dc:creator>
  <cp:lastModifiedBy>Israel Gannot</cp:lastModifiedBy>
  <cp:revision>54</cp:revision>
  <dcterms:created xsi:type="dcterms:W3CDTF">2018-06-12T16:52:24Z</dcterms:created>
  <dcterms:modified xsi:type="dcterms:W3CDTF">2018-06-14T18:20:31Z</dcterms:modified>
</cp:coreProperties>
</file>